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90" r:id="rId4"/>
    <p:sldId id="292" r:id="rId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15" autoAdjust="0"/>
    <p:restoredTop sz="94667" autoAdjust="0"/>
  </p:normalViewPr>
  <p:slideViewPr>
    <p:cSldViewPr>
      <p:cViewPr varScale="1">
        <p:scale>
          <a:sx n="114" d="100"/>
          <a:sy n="114" d="100"/>
        </p:scale>
        <p:origin x="137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279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4D3E8776-AB09-4EDC-BA1D-EF4E5378F2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C0ED28E-E00B-48F0-8DCE-0A0CDD4EA5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1730A-0A11-42E7-8CE9-6123E48B2DB5}" type="datetimeFigureOut">
              <a:rPr lang="tr-TR" smtClean="0"/>
              <a:pPr/>
              <a:t>14.10.2020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7EB4F14-AF67-4617-94A3-B44E02F469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1031D0F-BB1A-45A1-BB38-B8B30A1B3E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6F970-FFD7-4C47-8F4E-4A357BFA8F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7573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7487D298-1B85-4809-8876-81D3304E2AC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BC37AB5C-7F07-47D8-A788-722AAEF2B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335F604-7929-4CDE-8A84-087B8DAF0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D46F884-D715-4ED2-875E-08FBCF8A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4BE28AE-7438-4147-A44D-FD6BBB5A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8D3C9B-FEDD-4309-A91C-9CA1AC68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A2947-FA5D-453E-83C0-691EA497C3A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3098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88F26E1D-B5D5-467D-A732-7F9CA8F46E2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2D9801B3-D8C9-443D-AFA1-C8E352C69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212BA58-6D5E-45A1-8BB2-B58B76433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D7FAAEB-FF59-4AF9-B9AB-AEEDBF0FA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A03263D-EBFC-4F3E-85B8-443336C1A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5D55F20-03AF-4AD6-857E-596F2A931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7DD90-68E9-4A4B-ABDD-0E8BBEF178D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7262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5C8FEA4F-139E-4BFA-9857-260A0F744E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ey Başlık 1">
            <a:extLst>
              <a:ext uri="{FF2B5EF4-FFF2-40B4-BE49-F238E27FC236}">
                <a16:creationId xmlns:a16="http://schemas.microsoft.com/office/drawing/2014/main" id="{F60D4DFA-8B07-484B-89F1-D97C917C1B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407E197-D18E-4AAA-98CB-38D89A2A0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0C9DE15-502A-4510-8FD4-702426956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428F35-1D3B-46A8-B02C-CB5D1125A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DCC5110-F755-4AD6-805D-EAA8F7CED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CA82F0-B3AF-4CB7-97F8-ACD6140A637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4784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9B78E955-A148-4354-AE04-7503133F735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42D4F82A-8FE9-41CF-A790-97BBBD58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F19FC7-2638-4BB7-A0CC-8A82FB887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A90686B-8279-46FB-B41F-E98E2231D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DBFD0C-237B-4504-989F-BF2E7774E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8678693-2296-4922-804D-9180843CA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AFA7B-F565-4E90-89BF-5854C230462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2996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44F11540-A512-4E5B-A3F1-95331763FF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747B5DBF-EBBA-480D-A9DC-A7E102148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C006CE3-0AD1-413F-909C-F58E44CAE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B13188-DE1D-4E11-8057-0402AED49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74A2D2F-79BB-400E-AA0F-B8760CBC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69E4D60-8FE9-4979-A580-405515C0E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2CB6F-A420-4BBF-ACAC-AB0D809A336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3520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unu">
            <a:extLst>
              <a:ext uri="{FF2B5EF4-FFF2-40B4-BE49-F238E27FC236}">
                <a16:creationId xmlns:a16="http://schemas.microsoft.com/office/drawing/2014/main" id="{CCAFC7C3-4533-4FB6-8C78-99A4DB9E3D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30FE0336-BADE-47BD-BE6A-990E6F66D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923556-F8E4-4F08-A1F2-94F024C0FC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3FB7E4D-A16F-488A-B333-8301C7239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9A7BDA5-F376-4683-8C4B-CD8AFEAE3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5C91FAC-9B81-4CA7-A8E8-8F116CFF9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C3AE39E-7FA5-490C-9137-88B17FB4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0633C-18C6-44E5-9903-E97B7A49D34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0436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sunu">
            <a:extLst>
              <a:ext uri="{FF2B5EF4-FFF2-40B4-BE49-F238E27FC236}">
                <a16:creationId xmlns:a16="http://schemas.microsoft.com/office/drawing/2014/main" id="{050BA558-371F-47B7-8FA6-502B03CDF3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75389893-28F9-455C-A1FC-27E27109A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0662EFB-E91A-4B3A-B747-69A34EF5D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7A13075-96FD-4858-A466-15ABF6436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0984A82-D9D3-4F89-9465-A05B70E7DD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87132E1-2F48-4174-8193-87E5C0AE16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58A4AAA-F04A-482D-8287-F06E79205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5471C06-8301-417F-A2AF-1B2E754EB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B2A6F5A-071A-404C-BF92-792C69106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AF721-B687-4810-AD40-7C70B07FDF3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165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1FB983A-9774-46FC-AB7D-63F42A520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6674E93-5FA3-45AB-A711-AED667B25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E1F7518-33CD-4404-9F63-A885FF394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E3031B0-4789-45E8-A840-3AACBB04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CE01B-BC79-4EBF-AABB-9049824FFFEA}" type="slidenum">
              <a:rPr lang="tr-TR" altLang="tr-TR"/>
              <a:pPr/>
              <a:t>‹#›</a:t>
            </a:fld>
            <a:endParaRPr lang="tr-TR" altLang="tr-TR"/>
          </a:p>
        </p:txBody>
      </p:sp>
      <p:pic>
        <p:nvPicPr>
          <p:cNvPr id="6" name="Picture 4" descr="sunu">
            <a:extLst>
              <a:ext uri="{FF2B5EF4-FFF2-40B4-BE49-F238E27FC236}">
                <a16:creationId xmlns:a16="http://schemas.microsoft.com/office/drawing/2014/main" id="{B104AD21-30E9-4A01-8166-A5EE38AE716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62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unu">
            <a:extLst>
              <a:ext uri="{FF2B5EF4-FFF2-40B4-BE49-F238E27FC236}">
                <a16:creationId xmlns:a16="http://schemas.microsoft.com/office/drawing/2014/main" id="{60EF2FE9-5B91-4E83-A174-050677E2DB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D1FFAF3-7EFB-4987-8493-187087346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531664F-7100-4381-A309-4920AAE87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B0EDF4D-A215-4F4C-B721-92D3357A9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B2017-C5EA-4040-AFCE-66D928E4D27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6379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unu">
            <a:extLst>
              <a:ext uri="{FF2B5EF4-FFF2-40B4-BE49-F238E27FC236}">
                <a16:creationId xmlns:a16="http://schemas.microsoft.com/office/drawing/2014/main" id="{2F46E11D-82FC-4A81-B285-A43A1849538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B2E54319-3A17-43C6-A602-9A1DD41A4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F23EF2-C3E3-40B2-8607-968EF51F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D9C3D52-DC02-4970-9D95-AF91DC6A9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6155F93-8516-4423-BB06-FE58C6BC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07077AC-5583-4387-953F-4136A5B05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B5A4FE1-63E2-43CA-8B3E-66C7A4D5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5059F-8913-415E-B6EE-8A0C42125F0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1784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unu">
            <a:extLst>
              <a:ext uri="{FF2B5EF4-FFF2-40B4-BE49-F238E27FC236}">
                <a16:creationId xmlns:a16="http://schemas.microsoft.com/office/drawing/2014/main" id="{DA90758A-5C1B-417F-A445-9333CC1F7B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B62BB14D-A81B-4BF0-9E5C-85B48DB34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9C027C4-3CCB-41BC-A1B0-C948BA7A7E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EC9412D-38CF-44CA-AB58-109946B99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0EED56E-5A68-4365-8B88-F5C974F7A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366051D-8C40-41E1-9FAC-3333DEA17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F462AE5-A6F0-4C34-907D-1D343CF2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47004-EDAA-4BCF-9DE3-C7477122C22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4205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472F3F7-B9CC-4C99-93C4-E01C35479B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73EF15F-EC6B-4E6E-BC68-97CFA2DF0C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7AB4DE-139B-43F0-B6A7-166B526EC03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 altLang="tr-T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1205DE4-E68B-4831-96FC-7B4627FF135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 altLang="tr-T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DB0B5E3-58EB-493C-B893-C9EDC94552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2AD343-42BE-4C0D-8C43-9BE1CB1E29F7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 descr="sunu kapak">
            <a:extLst>
              <a:ext uri="{FF2B5EF4-FFF2-40B4-BE49-F238E27FC236}">
                <a16:creationId xmlns:a16="http://schemas.microsoft.com/office/drawing/2014/main" id="{95F6E267-728F-4FB0-8651-BFFD2B0EC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012"/>
            <a:ext cx="9392574" cy="685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4" name="Rectangle 8">
            <a:extLst>
              <a:ext uri="{FF2B5EF4-FFF2-40B4-BE49-F238E27FC236}">
                <a16:creationId xmlns:a16="http://schemas.microsoft.com/office/drawing/2014/main" id="{F38C432D-5372-448E-9829-E0F45631D43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0" y="3162300"/>
            <a:ext cx="6096000" cy="53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3200" b="1" dirty="0"/>
              <a:t>RADYO, TELEVİZYON VE SİNEMA/RADYO, TELEVİZYON VE SİNEMA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0919079-B759-42A8-9F3B-9A1143AB9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143000"/>
            <a:ext cx="6096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tr-TR" altLang="tr-TR" sz="3200" b="1" dirty="0"/>
              <a:t>İLETİŞİM FAKÜLTESİ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FA81E1F3-CB27-487C-8780-092A73586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784" y="4648200"/>
            <a:ext cx="6096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tr-TR" dirty="0"/>
              <a:t>RTS425 Radyo, TV ve Sinemada Edebiyat Uyarlamaları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2B89DD1B-66F7-4797-94FB-C51343EB1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00" y="5600700"/>
            <a:ext cx="6096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tr-TR" altLang="tr-TR" sz="2000" b="1" i="1" dirty="0">
                <a:solidFill>
                  <a:schemeClr val="bg1">
                    <a:lumMod val="50000"/>
                  </a:schemeClr>
                </a:solidFill>
              </a:rPr>
              <a:t>Arş. Gör. Dr. Ufuk İNAL</a:t>
            </a:r>
          </a:p>
          <a:p>
            <a:pPr>
              <a:lnSpc>
                <a:spcPct val="90000"/>
              </a:lnSpc>
            </a:pPr>
            <a:endParaRPr lang="tr-TR" altLang="tr-TR" sz="20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280B79D-0B02-41AA-A0CB-21D933491A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 anchor="ctr"/>
          <a:lstStyle/>
          <a:p>
            <a:r>
              <a:rPr lang="tr-TR" altLang="tr-TR" sz="4400" dirty="0"/>
              <a:t>Uyarlama Terminolojisi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905258F-F96C-4DD7-B132-3E7AE9EEAAA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733800" y="4082475"/>
            <a:ext cx="1676400" cy="762000"/>
          </a:xfrm>
        </p:spPr>
        <p:txBody>
          <a:bodyPr/>
          <a:lstStyle/>
          <a:p>
            <a:r>
              <a:rPr lang="tr-TR" altLang="tr-TR" sz="2800" i="1" dirty="0"/>
              <a:t>Hafta-2</a:t>
            </a:r>
          </a:p>
        </p:txBody>
      </p:sp>
      <p:pic>
        <p:nvPicPr>
          <p:cNvPr id="6148" name="Picture 4" descr="sunu">
            <a:extLst>
              <a:ext uri="{FF2B5EF4-FFF2-40B4-BE49-F238E27FC236}">
                <a16:creationId xmlns:a16="http://schemas.microsoft.com/office/drawing/2014/main" id="{571ECC9D-3C97-4A2E-A8AA-BEBCE23FD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5CECEE48-2E7C-42F7-BDD0-3BE516D17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300" y="2957729"/>
            <a:ext cx="5867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RTS425 Radyo, TV ve Sinemada Edebiyat Uyarlamaları</a:t>
            </a:r>
          </a:p>
          <a:p>
            <a:endParaRPr lang="tr-TR" altLang="tr-TR" sz="32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Edebiyattan Sinemaya Uyarlamalar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dirty="0"/>
              <a:t>Uyarlama</a:t>
            </a:r>
            <a:r>
              <a:rPr lang="tr-TR" sz="2400" dirty="0"/>
              <a:t>, bir  sanat eserinde yer alan anlatı ve unsurların, yeni bir araca uygun olacak şekilde aktarılarak, yeni bir sanat eserinin ortaya çıkarılmasıdır.</a:t>
            </a:r>
          </a:p>
          <a:p>
            <a:pPr marL="0" indent="0">
              <a:buNone/>
            </a:pPr>
            <a:endParaRPr lang="tr-TR" sz="2400" dirty="0"/>
          </a:p>
          <a:p>
            <a:r>
              <a:rPr lang="tr-TR" sz="2400" dirty="0"/>
              <a:t> </a:t>
            </a:r>
            <a:r>
              <a:rPr lang="tr-TR" sz="2400" b="1" dirty="0"/>
              <a:t>Uyarlama çeşitleri:</a:t>
            </a:r>
          </a:p>
          <a:p>
            <a:pPr>
              <a:buFont typeface="+mj-lt"/>
              <a:buAutoNum type="arabicPeriod"/>
            </a:pPr>
            <a:r>
              <a:rPr lang="tr-TR" sz="2400" dirty="0"/>
              <a:t> Doğrudan Aktarma Şeklinde Yapılan Uyarlamalar (</a:t>
            </a:r>
            <a:r>
              <a:rPr lang="tr-TR" sz="2400" dirty="0" err="1"/>
              <a:t>Transposition</a:t>
            </a:r>
            <a:r>
              <a:rPr lang="tr-TR" sz="2400" dirty="0"/>
              <a:t>)</a:t>
            </a:r>
          </a:p>
          <a:p>
            <a:pPr>
              <a:buFont typeface="+mj-lt"/>
              <a:buAutoNum type="arabicPeriod"/>
            </a:pPr>
            <a:r>
              <a:rPr lang="tr-TR" sz="2400" dirty="0"/>
              <a:t>Yorumlama İle Gerçekleştirilen Uyarlamalar (</a:t>
            </a:r>
            <a:r>
              <a:rPr lang="tr-TR" sz="2400" dirty="0" err="1"/>
              <a:t>Commentary</a:t>
            </a:r>
            <a:r>
              <a:rPr lang="tr-TR" sz="2400" dirty="0"/>
              <a:t>)</a:t>
            </a:r>
          </a:p>
          <a:p>
            <a:pPr>
              <a:buFont typeface="+mj-lt"/>
              <a:buAutoNum type="arabicPeriod"/>
            </a:pPr>
            <a:r>
              <a:rPr lang="tr-TR" sz="2400" dirty="0"/>
              <a:t>Esinlenme Şeklinde Gerçekleştirilen Uyarlamalar (</a:t>
            </a:r>
            <a:r>
              <a:rPr lang="tr-TR" sz="2400" dirty="0" err="1"/>
              <a:t>Anaolgy</a:t>
            </a:r>
            <a:r>
              <a:rPr lang="tr-TR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36767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Edebiyattan Sinemaya Uyarlamalar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7951" y="1988840"/>
            <a:ext cx="3433310" cy="432197"/>
          </a:xfrm>
        </p:spPr>
        <p:txBody>
          <a:bodyPr/>
          <a:lstStyle/>
          <a:p>
            <a:r>
              <a:rPr lang="tr-TR" sz="1500" dirty="0"/>
              <a:t>Türkiye Dışında İlk Film Uyarlaması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A Trip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Moon (1902, George </a:t>
            </a:r>
            <a:r>
              <a:rPr lang="tr-TR" dirty="0" err="1"/>
              <a:t>Méliès</a:t>
            </a:r>
            <a:r>
              <a:rPr lang="tr-TR" dirty="0"/>
              <a:t>)</a:t>
            </a:r>
          </a:p>
          <a:p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Earth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Moon, Jules Verne (1865)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980009" y="2012365"/>
            <a:ext cx="3514028" cy="432197"/>
          </a:xfrm>
        </p:spPr>
        <p:txBody>
          <a:bodyPr/>
          <a:lstStyle/>
          <a:p>
            <a:r>
              <a:rPr lang="tr-TR" sz="1500" dirty="0"/>
              <a:t>Türkiye’de İlk Film Uyarlaması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793129" y="2571145"/>
            <a:ext cx="3887788" cy="3684588"/>
          </a:xfrm>
        </p:spPr>
        <p:txBody>
          <a:bodyPr/>
          <a:lstStyle/>
          <a:p>
            <a:r>
              <a:rPr lang="tr-TR" dirty="0"/>
              <a:t>Mürebbiye (1919, Ahmet Fehim)</a:t>
            </a:r>
          </a:p>
          <a:p>
            <a:r>
              <a:rPr lang="tr-TR" dirty="0"/>
              <a:t>Mürebbiye, Hüseyin Rahmi Gürpınar (1889)</a:t>
            </a:r>
          </a:p>
        </p:txBody>
      </p:sp>
    </p:spTree>
    <p:extLst>
      <p:ext uri="{BB962C8B-B14F-4D97-AF65-F5344CB8AC3E}">
        <p14:creationId xmlns:p14="http://schemas.microsoft.com/office/powerpoint/2010/main" val="3623189131"/>
      </p:ext>
    </p:extLst>
  </p:cSld>
  <p:clrMapOvr>
    <a:masterClrMapping/>
  </p:clrMapOvr>
</p:sld>
</file>

<file path=ppt/theme/theme1.xml><?xml version="1.0" encoding="utf-8"?>
<a:theme xmlns:a="http://schemas.openxmlformats.org/drawingml/2006/main" name="sunum_sablon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unu1" id="{8726E870-6B55-4993-B173-C1955522032C}" vid="{39669771-7DC0-4038-AD34-67DC5E4A088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sunum_sablon</Template>
  <TotalTime>53</TotalTime>
  <Words>146</Words>
  <Application>Microsoft Macintosh PowerPoint</Application>
  <PresentationFormat>Ekran Gösterisi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6" baseType="lpstr">
      <vt:lpstr>Arial</vt:lpstr>
      <vt:lpstr>sunum_sablon</vt:lpstr>
      <vt:lpstr>PowerPoint Sunusu</vt:lpstr>
      <vt:lpstr>Uyarlama Terminolojisi</vt:lpstr>
      <vt:lpstr>Edebiyattan Sinemaya Uyarlamalar</vt:lpstr>
      <vt:lpstr>Edebiyattan Sinemaya Uyarlamalar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İletişim Fakültesi</dc:creator>
  <cp:lastModifiedBy>Uğur KILINÇ</cp:lastModifiedBy>
  <cp:revision>6</cp:revision>
  <cp:lastPrinted>1601-01-01T00:00:00Z</cp:lastPrinted>
  <dcterms:created xsi:type="dcterms:W3CDTF">2019-11-27T06:53:14Z</dcterms:created>
  <dcterms:modified xsi:type="dcterms:W3CDTF">2020-10-14T13:18:33Z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